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66" r:id="rId4"/>
    <p:sldId id="267" r:id="rId5"/>
    <p:sldId id="268" r:id="rId6"/>
    <p:sldId id="270" r:id="rId7"/>
    <p:sldId id="272" r:id="rId8"/>
    <p:sldId id="273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312" autoAdjust="0"/>
  </p:normalViewPr>
  <p:slideViewPr>
    <p:cSldViewPr>
      <p:cViewPr>
        <p:scale>
          <a:sx n="50" d="100"/>
          <a:sy n="50" d="100"/>
        </p:scale>
        <p:origin x="-1738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b="0" dirty="0" smtClean="0"/>
            <a:t>Set up the files and configuration for your acceptance tests. </a:t>
          </a:r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472602C8-CA54-40A9-8555-70B65EA28F73}">
      <dgm:prSet custT="1"/>
      <dgm:spPr/>
      <dgm:t>
        <a:bodyPr/>
        <a:lstStyle/>
        <a:p>
          <a:r>
            <a:rPr lang="en-GB" sz="1400" b="0" dirty="0" smtClean="0"/>
            <a:t>Write a test.</a:t>
          </a:r>
        </a:p>
      </dgm:t>
    </dgm:pt>
    <dgm:pt modelId="{C4306826-4A99-4690-8D97-D84A6B85F3EE}" type="parTrans" cxnId="{37ADDF25-629C-470D-A941-DBA77AEAD8EA}">
      <dgm:prSet/>
      <dgm:spPr/>
      <dgm:t>
        <a:bodyPr/>
        <a:lstStyle/>
        <a:p>
          <a:endParaRPr lang="en-GB"/>
        </a:p>
      </dgm:t>
    </dgm:pt>
    <dgm:pt modelId="{B3E4C40B-C24A-4C27-BCE7-145A67B64F8A}" type="sibTrans" cxnId="{37ADDF25-629C-470D-A941-DBA77AEAD8EA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Write fixtures to execute your tests.</a:t>
          </a:r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329C2363-7A96-4F5F-9374-D590099C7920}">
      <dgm:prSet custT="1"/>
      <dgm:spPr/>
      <dgm:t>
        <a:bodyPr/>
        <a:lstStyle/>
        <a:p>
          <a:r>
            <a:rPr lang="en-GB" sz="1400" b="0" dirty="0" smtClean="0"/>
            <a:t>Execute tests.</a:t>
          </a:r>
        </a:p>
      </dgm:t>
    </dgm:pt>
    <dgm:pt modelId="{07F3324F-9AF9-4454-AB8A-DDEC2D66686A}" type="parTrans" cxnId="{C2ED936A-3D33-4E27-BD7E-9E83580B3688}">
      <dgm:prSet/>
      <dgm:spPr/>
      <dgm:t>
        <a:bodyPr/>
        <a:lstStyle/>
        <a:p>
          <a:endParaRPr lang="en-GB"/>
        </a:p>
      </dgm:t>
    </dgm:pt>
    <dgm:pt modelId="{74CB9573-A22D-499E-9AB7-AFC9FA1DAD95}" type="sibTrans" cxnId="{C2ED936A-3D33-4E27-BD7E-9E83580B3688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5D1C040-47D3-41F8-8764-A1847119B251}" type="pres">
      <dgm:prSet presAssocID="{329C2363-7A96-4F5F-9374-D590099C7920}" presName="boxAndChildren" presStyleCnt="0"/>
      <dgm:spPr/>
    </dgm:pt>
    <dgm:pt modelId="{1BC4A245-BDAC-40F1-BA84-C6EF4A76FD92}" type="pres">
      <dgm:prSet presAssocID="{329C2363-7A96-4F5F-9374-D590099C7920}" presName="parentTextBox" presStyleLbl="node1" presStyleIdx="0" presStyleCnt="4"/>
      <dgm:spPr/>
      <dgm:t>
        <a:bodyPr/>
        <a:lstStyle/>
        <a:p>
          <a:endParaRPr lang="en-GB"/>
        </a:p>
      </dgm:t>
    </dgm:pt>
    <dgm:pt modelId="{C368C1E4-F34E-49F1-9C8E-B657D9EF7D15}" type="pres">
      <dgm:prSet presAssocID="{51AE4873-BB77-48FE-842D-1EA2C3E49F13}" presName="sp" presStyleCnt="0"/>
      <dgm:spPr/>
    </dgm:pt>
    <dgm:pt modelId="{C0AD4AB6-2465-469B-B502-2E1C37DEA279}" type="pres">
      <dgm:prSet presAssocID="{12636DEF-DD0B-4D37-9B84-278F003553FA}" presName="arrowAndChildren" presStyleCnt="0"/>
      <dgm:spPr/>
    </dgm:pt>
    <dgm:pt modelId="{C0CDCA23-1BFF-44A8-9FF8-A0D8B6F65D5D}" type="pres">
      <dgm:prSet presAssocID="{12636DEF-DD0B-4D37-9B84-278F003553FA}" presName="parentTextArrow" presStyleLbl="node1" presStyleIdx="1" presStyleCnt="4"/>
      <dgm:spPr/>
      <dgm:t>
        <a:bodyPr/>
        <a:lstStyle/>
        <a:p>
          <a:endParaRPr lang="en-GB"/>
        </a:p>
      </dgm:t>
    </dgm:pt>
    <dgm:pt modelId="{4DFA76A6-5F0D-4C1A-8477-B4DA097620AA}" type="pres">
      <dgm:prSet presAssocID="{B3E4C40B-C24A-4C27-BCE7-145A67B64F8A}" presName="sp" presStyleCnt="0"/>
      <dgm:spPr/>
    </dgm:pt>
    <dgm:pt modelId="{C8E6446E-B5E5-4DE4-954F-BFBA9BFB6845}" type="pres">
      <dgm:prSet presAssocID="{472602C8-CA54-40A9-8555-70B65EA28F73}" presName="arrowAndChildren" presStyleCnt="0"/>
      <dgm:spPr/>
    </dgm:pt>
    <dgm:pt modelId="{A58FD876-B609-45AB-ACE4-B310EF456751}" type="pres">
      <dgm:prSet presAssocID="{472602C8-CA54-40A9-8555-70B65EA28F73}" presName="parentTextArrow" presStyleLbl="node1" presStyleIdx="2" presStyleCnt="4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3" presStyleCnt="4"/>
      <dgm:spPr/>
      <dgm:t>
        <a:bodyPr/>
        <a:lstStyle/>
        <a:p>
          <a:endParaRPr lang="en-GB"/>
        </a:p>
      </dgm:t>
    </dgm:pt>
  </dgm:ptLst>
  <dgm:cxnLst>
    <dgm:cxn modelId="{6D594235-B870-483F-978D-14DA08D0CB8B}" type="presOf" srcId="{329C2363-7A96-4F5F-9374-D590099C7920}" destId="{1BC4A245-BDAC-40F1-BA84-C6EF4A76FD92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20474BAF-E958-40DB-86EF-B12F0B25C1AB}" type="presOf" srcId="{DAFDCCE1-C6A4-431D-90CC-5F8A087A1BAC}" destId="{95D3A656-92C6-4736-8E95-7FD1DA7F25D2}" srcOrd="0" destOrd="0" presId="urn:microsoft.com/office/officeart/2005/8/layout/process4"/>
    <dgm:cxn modelId="{ADC3B5A0-E244-4953-915D-68149ECF10D4}" type="presOf" srcId="{2DA52980-6A27-49BA-8B77-B697F3969B13}" destId="{7C659590-2083-46A6-88A1-1EE87B2B23CF}" srcOrd="0" destOrd="0" presId="urn:microsoft.com/office/officeart/2005/8/layout/process4"/>
    <dgm:cxn modelId="{37ADDF25-629C-470D-A941-DBA77AEAD8EA}" srcId="{DAFDCCE1-C6A4-431D-90CC-5F8A087A1BAC}" destId="{472602C8-CA54-40A9-8555-70B65EA28F73}" srcOrd="1" destOrd="0" parTransId="{C4306826-4A99-4690-8D97-D84A6B85F3EE}" sibTransId="{B3E4C40B-C24A-4C27-BCE7-145A67B64F8A}"/>
    <dgm:cxn modelId="{C2ED936A-3D33-4E27-BD7E-9E83580B3688}" srcId="{DAFDCCE1-C6A4-431D-90CC-5F8A087A1BAC}" destId="{329C2363-7A96-4F5F-9374-D590099C7920}" srcOrd="3" destOrd="0" parTransId="{07F3324F-9AF9-4454-AB8A-DDEC2D66686A}" sibTransId="{74CB9573-A22D-499E-9AB7-AFC9FA1DAD95}"/>
    <dgm:cxn modelId="{059D74BA-5662-42E6-9CB2-00EB88E94CB0}" type="presOf" srcId="{12636DEF-DD0B-4D37-9B84-278F003553FA}" destId="{C0CDCA23-1BFF-44A8-9FF8-A0D8B6F65D5D}" srcOrd="0" destOrd="0" presId="urn:microsoft.com/office/officeart/2005/8/layout/process4"/>
    <dgm:cxn modelId="{23EDD184-54E8-4C5E-B6CF-973852401126}" type="presOf" srcId="{472602C8-CA54-40A9-8555-70B65EA28F73}" destId="{A58FD876-B609-45AB-ACE4-B310EF456751}" srcOrd="0" destOrd="0" presId="urn:microsoft.com/office/officeart/2005/8/layout/process4"/>
    <dgm:cxn modelId="{14E15470-7E91-4900-A962-0392098F8877}" srcId="{DAFDCCE1-C6A4-431D-90CC-5F8A087A1BAC}" destId="{12636DEF-DD0B-4D37-9B84-278F003553FA}" srcOrd="2" destOrd="0" parTransId="{974B3A01-B907-4D18-80BD-391E6359BBC2}" sibTransId="{51AE4873-BB77-48FE-842D-1EA2C3E49F13}"/>
    <dgm:cxn modelId="{38369244-38CD-4D41-B875-195307CCC139}" type="presParOf" srcId="{95D3A656-92C6-4736-8E95-7FD1DA7F25D2}" destId="{A5D1C040-47D3-41F8-8764-A1847119B251}" srcOrd="0" destOrd="0" presId="urn:microsoft.com/office/officeart/2005/8/layout/process4"/>
    <dgm:cxn modelId="{B1F6E7A0-28A5-46C0-AA6B-D102F6A7ACA2}" type="presParOf" srcId="{A5D1C040-47D3-41F8-8764-A1847119B251}" destId="{1BC4A245-BDAC-40F1-BA84-C6EF4A76FD92}" srcOrd="0" destOrd="0" presId="urn:microsoft.com/office/officeart/2005/8/layout/process4"/>
    <dgm:cxn modelId="{FD97BE40-CA29-48CF-8E15-C762D27E967A}" type="presParOf" srcId="{95D3A656-92C6-4736-8E95-7FD1DA7F25D2}" destId="{C368C1E4-F34E-49F1-9C8E-B657D9EF7D15}" srcOrd="1" destOrd="0" presId="urn:microsoft.com/office/officeart/2005/8/layout/process4"/>
    <dgm:cxn modelId="{18EF0D00-64F1-4B83-8C16-C65A36B2973D}" type="presParOf" srcId="{95D3A656-92C6-4736-8E95-7FD1DA7F25D2}" destId="{C0AD4AB6-2465-469B-B502-2E1C37DEA279}" srcOrd="2" destOrd="0" presId="urn:microsoft.com/office/officeart/2005/8/layout/process4"/>
    <dgm:cxn modelId="{BD33B083-4C69-4E8B-97E9-317685C76146}" type="presParOf" srcId="{C0AD4AB6-2465-469B-B502-2E1C37DEA279}" destId="{C0CDCA23-1BFF-44A8-9FF8-A0D8B6F65D5D}" srcOrd="0" destOrd="0" presId="urn:microsoft.com/office/officeart/2005/8/layout/process4"/>
    <dgm:cxn modelId="{8B26BC3C-9448-4852-9DCA-71695096B974}" type="presParOf" srcId="{95D3A656-92C6-4736-8E95-7FD1DA7F25D2}" destId="{4DFA76A6-5F0D-4C1A-8477-B4DA097620AA}" srcOrd="3" destOrd="0" presId="urn:microsoft.com/office/officeart/2005/8/layout/process4"/>
    <dgm:cxn modelId="{3EE034DC-4CA8-47E9-808D-6F8C92B56E54}" type="presParOf" srcId="{95D3A656-92C6-4736-8E95-7FD1DA7F25D2}" destId="{C8E6446E-B5E5-4DE4-954F-BFBA9BFB6845}" srcOrd="4" destOrd="0" presId="urn:microsoft.com/office/officeart/2005/8/layout/process4"/>
    <dgm:cxn modelId="{9400C1B5-01B7-4F96-B60B-1311FA29075C}" type="presParOf" srcId="{C8E6446E-B5E5-4DE4-954F-BFBA9BFB6845}" destId="{A58FD876-B609-45AB-ACE4-B310EF456751}" srcOrd="0" destOrd="0" presId="urn:microsoft.com/office/officeart/2005/8/layout/process4"/>
    <dgm:cxn modelId="{2605C6F4-6DD4-4F07-A559-41A50C5979D5}" type="presParOf" srcId="{95D3A656-92C6-4736-8E95-7FD1DA7F25D2}" destId="{1710FF77-15B3-45B0-BFD2-C5FF2E833258}" srcOrd="5" destOrd="0" presId="urn:microsoft.com/office/officeart/2005/8/layout/process4"/>
    <dgm:cxn modelId="{F9E0981C-1283-40E5-B931-1F0FD9034C4C}" type="presParOf" srcId="{95D3A656-92C6-4736-8E95-7FD1DA7F25D2}" destId="{8922DBCE-4CDC-4E98-BD18-495A63619A74}" srcOrd="6" destOrd="0" presId="urn:microsoft.com/office/officeart/2005/8/layout/process4"/>
    <dgm:cxn modelId="{A8440D4B-727E-47D4-B179-E3AF59EB93AB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C4A245-BDAC-40F1-BA84-C6EF4A76FD92}">
      <dsp:nvSpPr>
        <dsp:cNvPr id="0" name=""/>
        <dsp:cNvSpPr/>
      </dsp:nvSpPr>
      <dsp:spPr>
        <a:xfrm>
          <a:off x="0" y="2597623"/>
          <a:ext cx="6247209" cy="56829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Execute tests.</a:t>
          </a:r>
        </a:p>
      </dsp:txBody>
      <dsp:txXfrm>
        <a:off x="0" y="2597623"/>
        <a:ext cx="6247209" cy="568296"/>
      </dsp:txXfrm>
    </dsp:sp>
    <dsp:sp modelId="{C0CDCA23-1BFF-44A8-9FF8-A0D8B6F65D5D}">
      <dsp:nvSpPr>
        <dsp:cNvPr id="0" name=""/>
        <dsp:cNvSpPr/>
      </dsp:nvSpPr>
      <dsp:spPr>
        <a:xfrm rot="10800000">
          <a:off x="0" y="1732108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Write fixtures to execute your tests.</a:t>
          </a:r>
        </a:p>
      </dsp:txBody>
      <dsp:txXfrm rot="10800000">
        <a:off x="0" y="1732108"/>
        <a:ext cx="6247209" cy="567925"/>
      </dsp:txXfrm>
    </dsp:sp>
    <dsp:sp modelId="{A58FD876-B609-45AB-ACE4-B310EF456751}">
      <dsp:nvSpPr>
        <dsp:cNvPr id="0" name=""/>
        <dsp:cNvSpPr/>
      </dsp:nvSpPr>
      <dsp:spPr>
        <a:xfrm rot="10800000">
          <a:off x="0" y="866592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Write a test.</a:t>
          </a:r>
        </a:p>
      </dsp:txBody>
      <dsp:txXfrm rot="10800000">
        <a:off x="0" y="866592"/>
        <a:ext cx="6247209" cy="567925"/>
      </dsp:txXfrm>
    </dsp:sp>
    <dsp:sp modelId="{7C659590-2083-46A6-88A1-1EE87B2B23CF}">
      <dsp:nvSpPr>
        <dsp:cNvPr id="0" name=""/>
        <dsp:cNvSpPr/>
      </dsp:nvSpPr>
      <dsp:spPr>
        <a:xfrm rot="10800000">
          <a:off x="0" y="1076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Set up the files and configuration for your acceptance tests. </a:t>
          </a:r>
        </a:p>
      </dsp:txBody>
      <dsp:txXfrm rot="10800000">
        <a:off x="0" y="1076"/>
        <a:ext cx="6247209" cy="5679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622BB5-5872-4A95-B668-C481CC981F30}" type="datetimeFigureOut">
              <a:rPr lang="en-GB" smtClean="0"/>
              <a:t>05/11/2013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F7E1EB-9346-4E46-8559-D039CDC917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020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26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5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6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3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1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18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5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22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44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74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16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85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94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28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85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457200"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>
              <a:defRPr/>
            </a:pPr>
            <a:r>
              <a:rPr lang="en-US" sz="1000" dirty="0">
                <a:solidFill>
                  <a:prstClr val="white">
                    <a:lumMod val="65000"/>
                  </a:prstClr>
                </a:solidFill>
              </a:rPr>
              <a:t>© Caplin Systems Ltd. 2012 </a:t>
            </a:r>
            <a:r>
              <a:rPr lang="en-US" sz="1000" dirty="0">
                <a:solidFill>
                  <a:prstClr val="white">
                    <a:lumMod val="85000"/>
                  </a:prstClr>
                </a:solidFill>
              </a:rPr>
              <a:t>|</a:t>
            </a:r>
            <a:r>
              <a:rPr lang="en-US" sz="1000" dirty="0">
                <a:solidFill>
                  <a:prstClr val="white">
                    <a:lumMod val="65000"/>
                  </a:prst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1968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 smtClean="0"/>
              <a:t>Advanced Platform &amp; Integration Concepts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Integration Adapter </a:t>
            </a:r>
            <a:br>
              <a:rPr lang="en-GB" dirty="0" smtClean="0"/>
            </a:br>
            <a:r>
              <a:rPr lang="en-GB" dirty="0" smtClean="0"/>
              <a:t>Test Framework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313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Testing Integration Adapters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Integration Tests?</a:t>
            </a:r>
          </a:p>
          <a:p>
            <a:pPr lvl="1"/>
            <a:r>
              <a:rPr lang="en-GB" dirty="0" smtClean="0"/>
              <a:t>Good for testing the interaction between components in the platform</a:t>
            </a:r>
          </a:p>
          <a:p>
            <a:r>
              <a:rPr lang="en-GB" dirty="0" smtClean="0"/>
              <a:t>Unit tests?</a:t>
            </a:r>
          </a:p>
          <a:p>
            <a:pPr lvl="1"/>
            <a:r>
              <a:rPr lang="en-GB" dirty="0" smtClean="0"/>
              <a:t>Good for testing units of complex functionality</a:t>
            </a:r>
          </a:p>
          <a:p>
            <a:r>
              <a:rPr lang="en-GB" dirty="0" smtClean="0"/>
              <a:t>Acceptance Tests!</a:t>
            </a:r>
          </a:p>
          <a:p>
            <a:pPr lvl="1"/>
            <a:r>
              <a:rPr lang="en-GB" dirty="0" smtClean="0"/>
              <a:t>Test the </a:t>
            </a:r>
            <a:r>
              <a:rPr lang="en-GB" i="1" dirty="0" smtClean="0"/>
              <a:t>behaviour</a:t>
            </a:r>
            <a:r>
              <a:rPr lang="en-GB" dirty="0" smtClean="0"/>
              <a:t> of an Integration Adapter</a:t>
            </a:r>
          </a:p>
          <a:p>
            <a:pPr lvl="1"/>
            <a:r>
              <a:rPr lang="en-GB" dirty="0" smtClean="0"/>
              <a:t>Is your Integration Adapter correctly adapting and relaying messages between the platform and the bank systems?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034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Features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BDD Testing Framework, built on </a:t>
            </a:r>
            <a:r>
              <a:rPr lang="en-GB" dirty="0" err="1" smtClean="0"/>
              <a:t>JBehave</a:t>
            </a:r>
            <a:endParaRPr lang="en-GB" dirty="0" smtClean="0"/>
          </a:p>
          <a:p>
            <a:pPr lvl="1"/>
            <a:r>
              <a:rPr lang="en-GB" dirty="0" smtClean="0"/>
              <a:t>Preconditions				</a:t>
            </a:r>
            <a:r>
              <a:rPr lang="en-GB" sz="2000" i="1" dirty="0" smtClean="0"/>
              <a:t>“Given…”</a:t>
            </a:r>
          </a:p>
          <a:p>
            <a:pPr lvl="1"/>
            <a:r>
              <a:rPr lang="en-GB" dirty="0" smtClean="0"/>
              <a:t>Actions						</a:t>
            </a:r>
            <a:r>
              <a:rPr lang="en-GB" sz="2000" i="1" dirty="0" smtClean="0"/>
              <a:t>“When…”</a:t>
            </a:r>
            <a:endParaRPr lang="en-GB" sz="2000" i="1" dirty="0"/>
          </a:p>
          <a:p>
            <a:pPr lvl="1"/>
            <a:r>
              <a:rPr lang="en-GB" dirty="0" smtClean="0"/>
              <a:t>Assertions					</a:t>
            </a:r>
            <a:r>
              <a:rPr lang="en-GB" sz="2000" i="1" dirty="0" smtClean="0"/>
              <a:t>“Then…”</a:t>
            </a:r>
            <a:endParaRPr lang="en-GB" sz="2000" i="1" dirty="0"/>
          </a:p>
          <a:p>
            <a:r>
              <a:rPr lang="en-GB" dirty="0" smtClean="0"/>
              <a:t>Mocks</a:t>
            </a:r>
          </a:p>
          <a:p>
            <a:pPr lvl="1"/>
            <a:r>
              <a:rPr lang="en-GB" dirty="0" smtClean="0"/>
              <a:t>Mock Liberator</a:t>
            </a:r>
          </a:p>
          <a:p>
            <a:pPr lvl="1"/>
            <a:r>
              <a:rPr lang="en-GB" dirty="0" smtClean="0"/>
              <a:t>Mock Transformer</a:t>
            </a:r>
          </a:p>
          <a:p>
            <a:pPr lvl="1"/>
            <a:r>
              <a:rPr lang="en-GB" dirty="0" smtClean="0"/>
              <a:t>Mock messages (subscribe &amp; publish)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94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Mocks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19872" y="2636912"/>
            <a:ext cx="2376264" cy="2376264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108000" tIns="108000" rIns="108000" bIns="108000" anchor="ctr"/>
          <a:lstStyle/>
          <a:p>
            <a:pPr algn="ctr" defTabSz="457200"/>
            <a:r>
              <a:rPr lang="en-GB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</a:rPr>
              <a:t>System Under Test:</a:t>
            </a:r>
            <a:br>
              <a:rPr lang="en-GB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</a:rPr>
            </a:br>
            <a:endParaRPr lang="en-GB" sz="1200" b="1" dirty="0" smtClean="0">
              <a:solidFill>
                <a:srgbClr val="FFFFFF"/>
              </a:solidFill>
              <a:latin typeface="Arial"/>
              <a:ea typeface="ヒラギノ角ゴ ProN W3" charset="0"/>
              <a:cs typeface="Arial"/>
            </a:endParaRPr>
          </a:p>
          <a:p>
            <a:pPr algn="ctr" defTabSz="457200"/>
            <a:r>
              <a:rPr lang="en-GB" sz="24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</a:rPr>
              <a:t>Pricing Integration Adapter</a:t>
            </a:r>
            <a:endParaRPr lang="en-GB" sz="24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</a:endParaRPr>
          </a:p>
        </p:txBody>
      </p:sp>
      <p:sp>
        <p:nvSpPr>
          <p:cNvPr id="5" name="Rectangle 35"/>
          <p:cNvSpPr>
            <a:spLocks/>
          </p:cNvSpPr>
          <p:nvPr/>
        </p:nvSpPr>
        <p:spPr bwMode="auto">
          <a:xfrm>
            <a:off x="1187624" y="2891514"/>
            <a:ext cx="1380871" cy="897526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defTabSz="457200"/>
            <a:endParaRPr lang="en-US" sz="12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6" name="Picture 5" descr="icon-platfor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133969"/>
            <a:ext cx="311391" cy="3113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04630" y="3058632"/>
            <a:ext cx="1051146" cy="461665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defTabSz="457200"/>
            <a:r>
              <a:rPr lang="en-US" sz="1200" b="1" dirty="0" smtClean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rPr>
              <a:t>Mock</a:t>
            </a:r>
            <a:br>
              <a:rPr lang="en-US" sz="1200" b="1" dirty="0" smtClean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rPr>
            </a:br>
            <a:r>
              <a:rPr lang="en-US" sz="1200" b="1" dirty="0" smtClean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rPr>
              <a:t>Transformer</a:t>
            </a:r>
            <a:endParaRPr lang="en-US" sz="1200" b="1" dirty="0">
              <a:solidFill>
                <a:schemeClr val="bg1"/>
              </a:solidFill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8" name="Content Placeholder 7" descr="Home-Server-icon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2609364"/>
            <a:ext cx="1360200" cy="136020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cxnSp>
        <p:nvCxnSpPr>
          <p:cNvPr id="9" name="Straight Arrow Connector 8"/>
          <p:cNvCxnSpPr/>
          <p:nvPr/>
        </p:nvCxnSpPr>
        <p:spPr>
          <a:xfrm flipH="1" flipV="1">
            <a:off x="5796136" y="3573016"/>
            <a:ext cx="1152128" cy="640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2555776" y="3573016"/>
            <a:ext cx="864096" cy="984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555776" y="3058632"/>
            <a:ext cx="864096" cy="1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720720" y="3058632"/>
            <a:ext cx="1227544" cy="0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971600" y="2606040"/>
            <a:ext cx="2016224" cy="240713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 smtClean="0">
              <a:solidFill>
                <a:schemeClr val="tx1"/>
              </a:solidFill>
            </a:endParaRPr>
          </a:p>
          <a:p>
            <a:endParaRPr lang="en-GB" sz="1600" dirty="0">
              <a:solidFill>
                <a:schemeClr val="tx1"/>
              </a:solidFill>
            </a:endParaRPr>
          </a:p>
          <a:p>
            <a:endParaRPr lang="en-GB" sz="1600" dirty="0" smtClean="0">
              <a:solidFill>
                <a:schemeClr val="tx1"/>
              </a:solidFill>
            </a:endParaRPr>
          </a:p>
          <a:p>
            <a:endParaRPr lang="en-GB" sz="1600" dirty="0">
              <a:solidFill>
                <a:schemeClr val="tx1"/>
              </a:solidFill>
            </a:endParaRPr>
          </a:p>
          <a:p>
            <a:endParaRPr lang="en-GB" sz="1600" dirty="0" smtClean="0">
              <a:solidFill>
                <a:schemeClr val="tx1"/>
              </a:solidFill>
            </a:endParaRPr>
          </a:p>
          <a:p>
            <a:endParaRPr lang="en-GB" sz="1600" dirty="0">
              <a:solidFill>
                <a:schemeClr val="tx1"/>
              </a:solidFill>
            </a:endParaRPr>
          </a:p>
          <a:p>
            <a:endParaRPr lang="en-GB" sz="1600" dirty="0" smtClean="0">
              <a:solidFill>
                <a:schemeClr val="tx1"/>
              </a:solidFill>
            </a:endParaRPr>
          </a:p>
          <a:p>
            <a:r>
              <a:rPr lang="en-GB" sz="1400" dirty="0" smtClean="0">
                <a:solidFill>
                  <a:schemeClr val="tx1"/>
                </a:solidFill>
              </a:rPr>
              <a:t>Integration Adapter Testing Framework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60232" y="2636912"/>
            <a:ext cx="2016224" cy="240713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 smtClean="0">
              <a:solidFill>
                <a:schemeClr val="tx1"/>
              </a:solidFill>
            </a:endParaRPr>
          </a:p>
          <a:p>
            <a:endParaRPr lang="en-GB" sz="1400" dirty="0">
              <a:solidFill>
                <a:schemeClr val="tx1"/>
              </a:solidFill>
            </a:endParaRPr>
          </a:p>
          <a:p>
            <a:endParaRPr lang="en-GB" sz="1400" dirty="0" smtClean="0">
              <a:solidFill>
                <a:schemeClr val="tx1"/>
              </a:solidFill>
            </a:endParaRPr>
          </a:p>
          <a:p>
            <a:endParaRPr lang="en-GB" sz="1400" dirty="0">
              <a:solidFill>
                <a:schemeClr val="tx1"/>
              </a:solidFill>
            </a:endParaRPr>
          </a:p>
          <a:p>
            <a:endParaRPr lang="en-GB" sz="1400" dirty="0" smtClean="0">
              <a:solidFill>
                <a:schemeClr val="tx1"/>
              </a:solidFill>
            </a:endParaRPr>
          </a:p>
          <a:p>
            <a:endParaRPr lang="en-GB" sz="1400" dirty="0">
              <a:solidFill>
                <a:schemeClr val="tx1"/>
              </a:solidFill>
            </a:endParaRPr>
          </a:p>
          <a:p>
            <a:endParaRPr lang="en-GB" sz="1400" dirty="0" smtClean="0">
              <a:solidFill>
                <a:schemeClr val="tx1"/>
              </a:solidFill>
            </a:endParaRPr>
          </a:p>
          <a:p>
            <a:endParaRPr lang="en-GB" sz="1400" dirty="0">
              <a:solidFill>
                <a:schemeClr val="tx1"/>
              </a:solidFill>
            </a:endParaRPr>
          </a:p>
          <a:p>
            <a:endParaRPr lang="en-GB" sz="1400" dirty="0" smtClean="0">
              <a:solidFill>
                <a:schemeClr val="tx1"/>
              </a:solidFill>
            </a:endParaRPr>
          </a:p>
          <a:p>
            <a:r>
              <a:rPr lang="en-GB" sz="1400" dirty="0" smtClean="0">
                <a:solidFill>
                  <a:schemeClr val="tx1"/>
                </a:solidFill>
              </a:rPr>
              <a:t>Mock Pricing Server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6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does a test look like?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Test 1:</a:t>
            </a:r>
          </a:p>
          <a:p>
            <a:pPr lvl="1"/>
            <a:r>
              <a:rPr lang="en-GB" b="1" dirty="0" smtClean="0"/>
              <a:t>Given</a:t>
            </a:r>
            <a:r>
              <a:rPr lang="en-GB" dirty="0" smtClean="0"/>
              <a:t> services </a:t>
            </a:r>
            <a:r>
              <a:rPr lang="en-GB" dirty="0"/>
              <a:t>are </a:t>
            </a:r>
            <a:r>
              <a:rPr lang="en-GB" dirty="0" smtClean="0"/>
              <a:t>created</a:t>
            </a:r>
            <a:endParaRPr lang="en-GB" dirty="0"/>
          </a:p>
          <a:p>
            <a:pPr lvl="1"/>
            <a:r>
              <a:rPr lang="en-GB" b="1" dirty="0"/>
              <a:t>When</a:t>
            </a:r>
            <a:r>
              <a:rPr lang="en-GB" dirty="0"/>
              <a:t> Liberator </a:t>
            </a:r>
            <a:r>
              <a:rPr lang="en-GB" dirty="0" smtClean="0"/>
              <a:t>requests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/FX/GBPUSD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GB" b="1" dirty="0"/>
              <a:t>Then</a:t>
            </a:r>
            <a:r>
              <a:rPr lang="en-GB" dirty="0"/>
              <a:t> </a:t>
            </a:r>
            <a:r>
              <a:rPr lang="en-GB" dirty="0" smtClean="0"/>
              <a:t>bank system should </a:t>
            </a:r>
            <a:r>
              <a:rPr lang="en-GB" dirty="0"/>
              <a:t>get a request for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GBP/USD</a:t>
            </a:r>
          </a:p>
          <a:p>
            <a:r>
              <a:rPr lang="en-GB" b="1" dirty="0" smtClean="0"/>
              <a:t>Test 2</a:t>
            </a:r>
          </a:p>
          <a:p>
            <a:pPr lvl="1"/>
            <a:r>
              <a:rPr lang="en-GB" b="1" dirty="0" smtClean="0"/>
              <a:t>When</a:t>
            </a:r>
            <a:r>
              <a:rPr lang="en-GB" dirty="0" smtClean="0"/>
              <a:t> bank server sends update for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GBP/USD</a:t>
            </a:r>
            <a:r>
              <a:rPr lang="en-GB" dirty="0" smtClean="0"/>
              <a:t> with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Bid: 1.11, Ask: 2.22, Id: 1234</a:t>
            </a:r>
          </a:p>
          <a:p>
            <a:pPr lvl="1"/>
            <a:r>
              <a:rPr lang="en-GB" b="1" dirty="0" smtClean="0"/>
              <a:t>Then</a:t>
            </a:r>
            <a:r>
              <a:rPr lang="en-GB" dirty="0" smtClean="0"/>
              <a:t> Liberator should receive an image on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/FX/GBPUSD</a:t>
            </a:r>
            <a:r>
              <a:rPr lang="en-GB" dirty="0" smtClean="0"/>
              <a:t> with fields 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BidPrice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: 1.11, AskPrice:2.22, RequestId:1234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03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Fixtures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Fixtures interpret the textual test phrases into executable steps</a:t>
            </a:r>
          </a:p>
          <a:p>
            <a:pPr lvl="1"/>
            <a:r>
              <a:rPr lang="en-GB" dirty="0" smtClean="0"/>
              <a:t>Example: </a:t>
            </a:r>
            <a:r>
              <a:rPr lang="en-GB" b="1" dirty="0" smtClean="0"/>
              <a:t>Given</a:t>
            </a:r>
            <a:r>
              <a:rPr lang="en-GB" dirty="0" smtClean="0"/>
              <a:t> Services are created</a:t>
            </a:r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068960"/>
            <a:ext cx="8136904" cy="280076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@Given(“Services are created")</a:t>
            </a:r>
          </a:p>
          <a:p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public void </a:t>
            </a:r>
            <a:r>
              <a:rPr lang="en-GB" sz="16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createLiberatorAndAdapter</a:t>
            </a:r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 {</a:t>
            </a:r>
          </a:p>
          <a:p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liberator 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new </a:t>
            </a:r>
            <a:r>
              <a:rPr lang="en-GB" sz="16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MockLiberator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6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liberator.start</a:t>
            </a:r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endParaRPr lang="en-GB" sz="16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sz="16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mockBackend</a:t>
            </a:r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mock(</a:t>
            </a:r>
            <a:r>
              <a:rPr lang="en-GB" sz="16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MyBackendMessenger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sz="16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dataSource</a:t>
            </a:r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GB" sz="16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liberator.generateBladeDataSource</a:t>
            </a:r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en-GB" sz="16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datasource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");</a:t>
            </a:r>
          </a:p>
          <a:p>
            <a:endParaRPr lang="en-GB" sz="16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adapter 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new </a:t>
            </a:r>
            <a:r>
              <a:rPr lang="en-GB" sz="16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MyAdapter</a:t>
            </a:r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GB" sz="16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dataSource</a:t>
            </a:r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16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mockBackend</a:t>
            </a:r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GB" sz="16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sz="16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adapter.start</a:t>
            </a:r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r>
              <a:rPr lang="en-GB" sz="16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723620" y="2611760"/>
            <a:ext cx="1763688" cy="914400"/>
          </a:xfrm>
          <a:prstGeom prst="roundRect">
            <a:avLst/>
          </a:prstGeom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 sz="1400" dirty="0" smtClean="0">
                <a:solidFill>
                  <a:schemeClr val="dk1"/>
                </a:solidFill>
              </a:rPr>
              <a:t>Mocks</a:t>
            </a:r>
            <a:endParaRPr lang="en-GB" sz="1400" dirty="0">
              <a:solidFill>
                <a:schemeClr val="dk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5364088" y="3429000"/>
            <a:ext cx="1359532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5" idx="2"/>
          </p:cNvCxnSpPr>
          <p:nvPr/>
        </p:nvCxnSpPr>
        <p:spPr>
          <a:xfrm flipH="1">
            <a:off x="6043854" y="3526160"/>
            <a:ext cx="1561610" cy="8389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6444208" y="5412527"/>
            <a:ext cx="1763688" cy="914400"/>
          </a:xfrm>
          <a:prstGeom prst="roundRect">
            <a:avLst/>
          </a:prstGeom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 sz="1400" dirty="0" smtClean="0">
                <a:solidFill>
                  <a:schemeClr val="dk1"/>
                </a:solidFill>
              </a:rPr>
              <a:t>System </a:t>
            </a:r>
            <a:br>
              <a:rPr lang="en-GB" sz="1400" dirty="0" smtClean="0">
                <a:solidFill>
                  <a:schemeClr val="dk1"/>
                </a:solidFill>
              </a:rPr>
            </a:br>
            <a:r>
              <a:rPr lang="en-GB" sz="1400" dirty="0" smtClean="0">
                <a:solidFill>
                  <a:schemeClr val="dk1"/>
                </a:solidFill>
              </a:rPr>
              <a:t>Under Test</a:t>
            </a:r>
            <a:endParaRPr lang="en-GB" sz="1400" dirty="0">
              <a:solidFill>
                <a:schemeClr val="dk1"/>
              </a:solidFill>
            </a:endParaRPr>
          </a:p>
        </p:txBody>
      </p:sp>
      <p:cxnSp>
        <p:nvCxnSpPr>
          <p:cNvPr id="13" name="Straight Arrow Connector 12"/>
          <p:cNvCxnSpPr>
            <a:stCxn id="12" idx="1"/>
          </p:cNvCxnSpPr>
          <p:nvPr/>
        </p:nvCxnSpPr>
        <p:spPr>
          <a:xfrm flipH="1" flipV="1">
            <a:off x="3851920" y="5412527"/>
            <a:ext cx="2592288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727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Fixtures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Fixtures interpret the textual test phrases into executable steps</a:t>
            </a:r>
          </a:p>
          <a:p>
            <a:pPr lvl="1"/>
            <a:r>
              <a:rPr lang="en-GB" dirty="0" smtClean="0"/>
              <a:t>Example: </a:t>
            </a:r>
            <a:r>
              <a:rPr lang="en-GB" b="1" dirty="0" smtClean="0"/>
              <a:t>When</a:t>
            </a:r>
            <a:r>
              <a:rPr lang="en-GB" dirty="0" smtClean="0"/>
              <a:t> </a:t>
            </a:r>
            <a:r>
              <a:rPr lang="en-GB" dirty="0"/>
              <a:t>Liberator requests /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FX/GBPUSD/1/tier1</a:t>
            </a:r>
          </a:p>
          <a:p>
            <a:pPr lvl="1"/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364537"/>
            <a:ext cx="8136904" cy="10772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@When("Liberator requests $subject")</a:t>
            </a:r>
          </a:p>
          <a:p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public void </a:t>
            </a:r>
            <a:r>
              <a:rPr lang="en-GB" sz="16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liberatorSendsRequest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(String subject) {</a:t>
            </a:r>
          </a:p>
          <a:p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sz="16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liberator.subscribe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(subject);</a:t>
            </a:r>
          </a:p>
          <a:p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576428" y="4221088"/>
            <a:ext cx="1763688" cy="914400"/>
          </a:xfrm>
          <a:prstGeom prst="roundRect">
            <a:avLst/>
          </a:prstGeom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 sz="1400" dirty="0" smtClean="0">
                <a:solidFill>
                  <a:schemeClr val="dk1"/>
                </a:solidFill>
              </a:rPr>
              <a:t>Mock Liberator subscription</a:t>
            </a:r>
            <a:endParaRPr lang="en-GB" sz="1400" dirty="0">
              <a:solidFill>
                <a:schemeClr val="dk1"/>
              </a:solidFill>
            </a:endParaRPr>
          </a:p>
        </p:txBody>
      </p:sp>
      <p:cxnSp>
        <p:nvCxnSpPr>
          <p:cNvPr id="6" name="Straight Arrow Connector 5"/>
          <p:cNvCxnSpPr>
            <a:stCxn id="5" idx="1"/>
          </p:cNvCxnSpPr>
          <p:nvPr/>
        </p:nvCxnSpPr>
        <p:spPr>
          <a:xfrm flipH="1" flipV="1">
            <a:off x="2984140" y="4221088"/>
            <a:ext cx="2592288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003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Fixtures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Fixtures interpret the textual test phrases into executable steps</a:t>
            </a:r>
          </a:p>
          <a:p>
            <a:pPr lvl="1"/>
            <a:r>
              <a:rPr lang="en-GB" dirty="0" smtClean="0"/>
              <a:t>Example: </a:t>
            </a:r>
            <a:r>
              <a:rPr lang="en-GB" b="1" dirty="0"/>
              <a:t>Then</a:t>
            </a:r>
            <a:r>
              <a:rPr lang="en-GB" dirty="0"/>
              <a:t> bank system should get a request for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GBP/USD</a:t>
            </a:r>
          </a:p>
          <a:p>
            <a:pPr lvl="1"/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364537"/>
            <a:ext cx="8136904" cy="11079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@Then("bank system should get a request for $</a:t>
            </a:r>
            <a:r>
              <a:rPr lang="en-GB" sz="16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currencyPair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</a:t>
            </a:r>
          </a:p>
          <a:p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public void </a:t>
            </a:r>
            <a:r>
              <a:rPr lang="en-GB" sz="16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backendReceivesRequest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(String </a:t>
            </a:r>
            <a:r>
              <a:rPr lang="en-GB" sz="16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currencyPair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verify(</a:t>
            </a:r>
            <a:r>
              <a:rPr lang="en-GB" sz="16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mockBackend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).subscribe(</a:t>
            </a:r>
            <a:r>
              <a:rPr lang="en-GB" sz="16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currencyPair</a:t>
            </a:r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GB" sz="1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80720" y="4314800"/>
            <a:ext cx="1763688" cy="914400"/>
          </a:xfrm>
          <a:prstGeom prst="roundRect">
            <a:avLst/>
          </a:prstGeom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 sz="1400" dirty="0" smtClean="0">
                <a:solidFill>
                  <a:schemeClr val="dk1"/>
                </a:solidFill>
              </a:rPr>
              <a:t>Verification on mock backend</a:t>
            </a:r>
            <a:endParaRPr lang="en-GB" sz="1400" dirty="0">
              <a:solidFill>
                <a:schemeClr val="dk1"/>
              </a:solidFill>
            </a:endParaRPr>
          </a:p>
        </p:txBody>
      </p:sp>
      <p:cxnSp>
        <p:nvCxnSpPr>
          <p:cNvPr id="6" name="Straight Arrow Connector 5"/>
          <p:cNvCxnSpPr>
            <a:stCxn id="5" idx="1"/>
          </p:cNvCxnSpPr>
          <p:nvPr/>
        </p:nvCxnSpPr>
        <p:spPr>
          <a:xfrm flipH="1" flipV="1">
            <a:off x="3888432" y="4314800"/>
            <a:ext cx="2592288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36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GB" dirty="0" smtClean="0"/>
              <a:t>Testing a Pricing Adapter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667" y="412096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63128250"/>
              </p:ext>
            </p:extLst>
          </p:nvPr>
        </p:nvGraphicFramePr>
        <p:xfrm>
          <a:off x="1563290" y="2167003"/>
          <a:ext cx="6247210" cy="3166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7342" y="1515649"/>
            <a:ext cx="5070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Follow the “Testing Integration Adapters” tutorial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3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</Words>
  <Application>Microsoft Office PowerPoint</Application>
  <PresentationFormat>On-screen Show (4:3)</PresentationFormat>
  <Paragraphs>89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4-3-pp-pres</vt:lpstr>
      <vt:lpstr>Integration Adapter  Test Framework</vt:lpstr>
      <vt:lpstr>Testing Integration Adapters</vt:lpstr>
      <vt:lpstr>Features</vt:lpstr>
      <vt:lpstr>Mocks</vt:lpstr>
      <vt:lpstr>What does a test look like?</vt:lpstr>
      <vt:lpstr>Fixtures</vt:lpstr>
      <vt:lpstr>Fixtures</vt:lpstr>
      <vt:lpstr>Fixtures</vt:lpstr>
      <vt:lpstr>Testing a Pricing Adapter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2013-11-05T06:20:56Z</dcterms:created>
  <dcterms:modified xsi:type="dcterms:W3CDTF">2013-11-05T06:21:01Z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